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70872" autoAdjust="0"/>
  </p:normalViewPr>
  <p:slideViewPr>
    <p:cSldViewPr snapToGrid="0">
      <p:cViewPr varScale="1">
        <p:scale>
          <a:sx n="57" d="100"/>
          <a:sy n="57" d="100"/>
        </p:scale>
        <p:origin x="84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7BC20-518D-4BC1-ABEB-CE5101EC99AB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E7D6C-A24B-4E6F-89C7-0CFE6A41E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3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20.1 : ATMP classification (EU, EMA – CAT).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E7D6C-A24B-4E6F-89C7-0CFE6A41E8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85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1000"/>
              </a:spcAft>
            </a:pPr>
            <a:r>
              <a:rPr lang="en-US" sz="1800" b="1" i="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20.10: A visualization of the Lonza/OCTANE Cocoon system.</a:t>
            </a:r>
            <a:endParaRPr lang="nl-NL" sz="1800" i="1" dirty="0">
              <a:solidFill>
                <a:srgbClr val="44546A"/>
              </a:solidFill>
              <a:effectLst/>
              <a:latin typeface="Helvetica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 Octane Medical Group Inc..</a:t>
            </a:r>
            <a:endParaRPr lang="nl-NL" sz="1800" dirty="0">
              <a:effectLst/>
              <a:latin typeface="Helvetica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E7D6C-A24B-4E6F-89C7-0CFE6A41E8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30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20.2: General manufacturing process of a bone derived TE product.</a:t>
            </a:r>
            <a:endParaRPr lang="nl-NL" sz="1800" i="1" dirty="0">
              <a:solidFill>
                <a:srgbClr val="44546A"/>
              </a:solidFill>
              <a:effectLst/>
              <a:latin typeface="Helvetica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E7D6C-A24B-4E6F-89C7-0CFE6A41E8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7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20.3: Detailed Unit Operation 2.</a:t>
            </a:r>
            <a:endParaRPr lang="nl-NL" sz="1800" i="1" dirty="0">
              <a:solidFill>
                <a:srgbClr val="44546A"/>
              </a:solidFill>
              <a:effectLst/>
              <a:latin typeface="Helvetica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E7D6C-A24B-4E6F-89C7-0CFE6A41E8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01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20.4: Detailed Unit Operation 3.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E7D6C-A24B-4E6F-89C7-0CFE6A41E8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08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20.5: Illustration of the concept of a Unit Operation. 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E7D6C-A24B-4E6F-89C7-0CFE6A41E8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9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20.6: Quality by Design workflow.</a:t>
            </a:r>
            <a:endParaRPr lang="nl-NL" sz="1800" i="1" dirty="0">
              <a:solidFill>
                <a:srgbClr val="44546A"/>
              </a:solidFill>
              <a:effectLst/>
              <a:latin typeface="Helvetica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E7D6C-A24B-4E6F-89C7-0CFE6A41E8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98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20.7: Role of soft sensors in process monitoring.</a:t>
            </a:r>
            <a:endParaRPr lang="nl-NL" sz="1800" i="1" dirty="0">
              <a:solidFill>
                <a:srgbClr val="44546A"/>
              </a:solidFill>
              <a:effectLst/>
              <a:latin typeface="Helvetica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E7D6C-A24B-4E6F-89C7-0CFE6A41E8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75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20.8: Process optimization with or without digital twin implementation.</a:t>
            </a:r>
            <a:endParaRPr lang="nl-NL" sz="1800" i="1" dirty="0">
              <a:solidFill>
                <a:srgbClr val="44546A"/>
              </a:solidFill>
              <a:effectLst/>
              <a:latin typeface="Helvetica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E7D6C-A24B-4E6F-89C7-0CFE6A41E8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28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1000"/>
              </a:spcAft>
            </a:pPr>
            <a:r>
              <a:rPr lang="en-US" sz="1800" b="1" i="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20.9: An illustration of the manufacturing process of Novocart® 3D.</a:t>
            </a:r>
            <a:endParaRPr lang="nl-NL" sz="1800" i="1" dirty="0">
              <a:solidFill>
                <a:srgbClr val="44546A"/>
              </a:solidFill>
              <a:effectLst/>
              <a:latin typeface="Helvetica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Adapted from 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NOVOCART® 3D, 2021, https://www.aesculapbiologics.com/en/patients/novocart-3d.html.</a:t>
            </a:r>
            <a:endParaRPr lang="nl-NL" sz="1800" dirty="0">
              <a:effectLst/>
              <a:latin typeface="Helvetica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E7D6C-A24B-4E6F-89C7-0CFE6A41E8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92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6AA68-DB73-4024-BEF9-BEB6EAB7F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D7522A6-9773-41FA-89DD-E3686ACB0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ADC55A5-A8A2-424A-BDD1-CB06402F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8B0DA-4290-4EEC-9D59-AB401E68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9FD15EA-DCD9-4993-8272-79430B33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1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11229-D7A1-4F0C-85E7-07571A23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A4F425-9E3C-4DD3-BA9E-13F08D33F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A7EFE3-ACF2-4A4E-A360-1746B0375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1CE990-E500-4D04-9383-F00C718E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28DFD8E-06B2-40CE-94BF-61F479E6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19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33750E2-0A83-498A-968E-516B7ADD0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FC51FB0-0E48-4D29-AA07-A48A50C8F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B1D3E0-0963-440C-A855-53D1913E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38C54C-D5F1-42EA-A46D-E245BFC23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2B71C05-7760-4E6B-80C2-AA0A9C02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1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651403-C6B2-45AC-B423-2947221C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1085B8-B6AE-4C29-A2A5-938E43BD9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596802-FD2D-4920-8058-177CDB886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D304400-3FE1-4549-9014-D86369EC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2624739-C1C0-47B1-A613-353EB732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2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99C81-9034-4F03-8825-DBC39071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6C1B608-DD0C-4737-9728-5977CCABC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347947D-05AC-46DF-83D1-82C669BA5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079E019-A9E1-4EB7-BE16-3F9232C9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0CF8DFF-5679-40E6-A7B5-6CBF5F35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3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32631-41FC-4815-B940-1B167330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5F9FC2-1949-4E45-9260-D00BF9E87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9842EC2-4BB5-42BF-8832-1E363130C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1F6997A-CFF5-4410-9ABA-1BDFDA7F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46C784-B8F8-4360-AB94-DE66401D4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3BDE895-AF8A-4E49-A395-B0F44EAA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1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A119A-CC90-4749-A54F-E64CFB1F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394A90C-6DF4-41F3-ADDE-A4304DE49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06AA896-A790-4618-8CC2-666403EE3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2792124-A585-42AE-AE1D-2604FB94F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72A3DE3-9A01-4EF6-A788-B989CA158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7229331-09AE-49DD-81CA-B72413133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9717BD7-6DCF-4B30-9AE3-2435FBA2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28B0E04-D9A2-43E3-A2C5-AE024E23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6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E11F1-1277-4711-91AA-0420A3F6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A9F22B8-D9FC-4F2F-9357-E474893EB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8A0D150-7BBC-40A5-96DD-D8C302B72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CEF840B-CF4B-4A6A-BBF8-DAC0C7B0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7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76D8E78-552A-443E-B377-F1E44FAC4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F1BB342-D99D-4628-8FFC-FD32DC1AC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004474-632C-4019-8384-DF6B5EF3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4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BBF94-D982-4805-968B-C63D1420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F1EEAD-C526-427E-A265-F7C2B76B7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D0C6765-3B1D-4CFA-8507-AC33989EB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AE14EF2-7F1F-4D36-9FFB-2FA7DF07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26603F6-BB08-42D9-A62F-8613590D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4D5F7B1-8500-4E09-9038-16201A1A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7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7BC05-4C54-4F0B-BC63-A779991D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06199E1-639E-459D-B0B6-9BEF3C0388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D98944C-E8D1-4079-852E-5A530FFEE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9F3038D-F516-48CE-8DD3-B5375DC6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76D613D-EA96-4755-81CC-10D0AF82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16D0C4B-BF62-4165-9B01-156C454E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90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AEB95F0-D149-4E82-8629-1AA4B7DD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371B77-A204-4080-8E07-FBB09E012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29019FD-D15F-4CB4-8EFD-ABB6EB7C2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F78EA-6D75-49E6-B709-A5AC28C6E8A8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ED4548-8068-4DEB-A838-97B21932A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62FE12F-F105-477B-A110-B0409A96A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FFE54-5AB9-47BB-90B9-A0E7C0F32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4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DF9EE-E730-41C4-86D6-8560B7FD1F27}"/>
              </a:ext>
            </a:extLst>
          </p:cNvPr>
          <p:cNvSpPr txBox="1">
            <a:spLocks/>
          </p:cNvSpPr>
          <p:nvPr/>
        </p:nvSpPr>
        <p:spPr>
          <a:xfrm>
            <a:off x="1126067" y="2241285"/>
            <a:ext cx="10312400" cy="23754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Corbel" panose="020B0503020204020204" pitchFamily="34" charset="0"/>
              </a:rPr>
              <a:t>Chapter 20 – Product and Process Design: Scalable and Sustainable Tissue Engineered Product Manufacturing </a:t>
            </a:r>
          </a:p>
        </p:txBody>
      </p:sp>
    </p:spTree>
    <p:extLst>
      <p:ext uri="{BB962C8B-B14F-4D97-AF65-F5344CB8AC3E}">
        <p14:creationId xmlns:p14="http://schemas.microsoft.com/office/powerpoint/2010/main" val="55688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3798BD1-BA94-40EF-A823-D240E9223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30" y="1010478"/>
            <a:ext cx="10337539" cy="483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06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 descr="Afbeelding met tekst, persoon, computer&#10;&#10;Automatisch gegenereerde beschrijving">
            <a:extLst>
              <a:ext uri="{FF2B5EF4-FFF2-40B4-BE49-F238E27FC236}">
                <a16:creationId xmlns:a16="http://schemas.microsoft.com/office/drawing/2014/main" id="{3AC3BDD2-928A-4B31-AE94-69CF1E84E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54" y="368733"/>
            <a:ext cx="10308891" cy="578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24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1414262-8D93-4059-8555-466A3A1BE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44" y="922964"/>
            <a:ext cx="11411312" cy="501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20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 descr="Afbeelding met tekst, elektronica, scherm&#10;&#10;Automatisch gegenereerde beschrijving">
            <a:extLst>
              <a:ext uri="{FF2B5EF4-FFF2-40B4-BE49-F238E27FC236}">
                <a16:creationId xmlns:a16="http://schemas.microsoft.com/office/drawing/2014/main" id="{C1C69289-22DF-4F28-9165-5DCB112F0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7" y="1941783"/>
            <a:ext cx="11168306" cy="297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16F5FD1-DD73-4DA2-8E51-334A838FA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896" y="856814"/>
            <a:ext cx="6512208" cy="514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3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E91F1AD-6731-48F1-9043-2D9048A6E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61" y="190500"/>
            <a:ext cx="771187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0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069344D-6ABA-482E-9AAC-D5156D009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507" y="1885599"/>
            <a:ext cx="6988985" cy="308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3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90FE04D-03AA-4C30-A1C0-D1F6066EF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43" y="1373871"/>
            <a:ext cx="8673713" cy="411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C80A73E-798F-4582-8976-2A4D9FDDE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94" y="942011"/>
            <a:ext cx="7979211" cy="497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9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98A7E91-BF25-4BE8-BD35-4731A1C54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9042" y="389965"/>
            <a:ext cx="8701330" cy="557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6462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386</Words>
  <Application>Microsoft Office PowerPoint</Application>
  <PresentationFormat>Widescreen</PresentationFormat>
  <Paragraphs>33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Corbel</vt:lpstr>
      <vt:lpstr>Helvetica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Bouwens, Anne</dc:creator>
  <cp:lastModifiedBy>Uquillas Paredes, Jorge</cp:lastModifiedBy>
  <cp:revision>4</cp:revision>
  <dcterms:created xsi:type="dcterms:W3CDTF">2022-05-17T12:49:17Z</dcterms:created>
  <dcterms:modified xsi:type="dcterms:W3CDTF">2022-09-30T13:48:45Z</dcterms:modified>
</cp:coreProperties>
</file>